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9260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Pizza Sales Analytics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SQL-powered insights into revenue, orders, and performance metrics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612" y="936427"/>
            <a:ext cx="5033248" cy="629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Takeaways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4612" y="1867376"/>
            <a:ext cx="7734776" cy="1205508"/>
          </a:xfrm>
          <a:prstGeom prst="roundRect">
            <a:avLst>
              <a:gd name="adj" fmla="val 9102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81752" y="1867376"/>
            <a:ext cx="91440" cy="1205508"/>
          </a:xfrm>
          <a:prstGeom prst="roundRect">
            <a:avLst>
              <a:gd name="adj" fmla="val 92476"/>
            </a:avLst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997268" y="2091452"/>
            <a:ext cx="3632835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Strong Overall Performance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7268" y="2526744"/>
            <a:ext cx="7218045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$817.9K revenue across 21,350 orders demonstrates solid market presence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04612" y="3274100"/>
            <a:ext cx="7734776" cy="1205508"/>
          </a:xfrm>
          <a:prstGeom prst="roundRect">
            <a:avLst>
              <a:gd name="adj" fmla="val 9102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81752" y="3274100"/>
            <a:ext cx="91440" cy="1205508"/>
          </a:xfrm>
          <a:prstGeom prst="roundRect">
            <a:avLst>
              <a:gd name="adj" fmla="val 92476"/>
            </a:avLst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997268" y="3498175"/>
            <a:ext cx="2777728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Weekend Dominance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997268" y="3933468"/>
            <a:ext cx="7218045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Friday and Saturday peak ordering patterns guide staffing and inventory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04612" y="4680823"/>
            <a:ext cx="7734776" cy="1205508"/>
          </a:xfrm>
          <a:prstGeom prst="roundRect">
            <a:avLst>
              <a:gd name="adj" fmla="val 9102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81752" y="4680823"/>
            <a:ext cx="91440" cy="1205508"/>
          </a:xfrm>
          <a:prstGeom prst="roundRect">
            <a:avLst>
              <a:gd name="adj" fmla="val 92476"/>
            </a:avLst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997268" y="4904899"/>
            <a:ext cx="2516624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Size Strategy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97268" y="5340191"/>
            <a:ext cx="7218045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Large pizzas drive 46% of revenue - optimize pricing and promotions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04612" y="6087547"/>
            <a:ext cx="7734776" cy="1205508"/>
          </a:xfrm>
          <a:prstGeom prst="roundRect">
            <a:avLst>
              <a:gd name="adj" fmla="val 9102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81752" y="6087547"/>
            <a:ext cx="91440" cy="1205508"/>
          </a:xfrm>
          <a:prstGeom prst="roundRect">
            <a:avLst>
              <a:gd name="adj" fmla="val 92476"/>
            </a:avLst>
          </a:prstGeom>
          <a:solidFill>
            <a:srgbClr val="B88E23"/>
          </a:solidFill>
          <a:ln/>
        </p:spPr>
      </p:sp>
      <p:sp>
        <p:nvSpPr>
          <p:cNvPr id="18" name="Text 15"/>
          <p:cNvSpPr/>
          <p:nvPr/>
        </p:nvSpPr>
        <p:spPr>
          <a:xfrm>
            <a:off x="997268" y="6311622"/>
            <a:ext cx="2569964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Menu Optimization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997268" y="6746915"/>
            <a:ext cx="7218045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top performers while evaluating underperforming specialty items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8259"/>
            <a:ext cx="81281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Performance Indicators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84013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$817.9K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06228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Overall sales performance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58401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$38.31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157305" y="3615809"/>
            <a:ext cx="29839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Average Order Value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106228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 transaction spending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58401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49,574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Pizzas Sold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106228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Units moved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58401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21,350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Orders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106228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transactions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791081" y="5036106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2.32</a:t>
            </a:r>
            <a:endParaRPr lang="en-US" sz="5850" dirty="0"/>
          </a:p>
        </p:txBody>
      </p:sp>
      <p:sp>
        <p:nvSpPr>
          <p:cNvPr id="16" name="Text 14"/>
          <p:cNvSpPr/>
          <p:nvPr/>
        </p:nvSpPr>
        <p:spPr>
          <a:xfrm>
            <a:off x="5897523" y="6067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Pizzas Per Order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5791081" y="6558320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order size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470" y="408146"/>
            <a:ext cx="3710940" cy="463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Daily Order Trends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9470" y="1168837"/>
            <a:ext cx="13591461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Peak ordering patterns by day of week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70" y="1573292"/>
            <a:ext cx="13591461" cy="761118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19470" y="9351407"/>
            <a:ext cx="13591461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Friday and Saturday drive highest order volumes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64352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Monthly Performance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2583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Seasonal Insights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959096" y="3062883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July leads with 1,935 orders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959096" y="3629858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Spring and summer months show strongest performance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959096" y="4559737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Strategic planning opportunities for slower months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660" y="405170"/>
            <a:ext cx="3683675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Sales by Category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2963108" y="2117884"/>
            <a:ext cx="1812250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26.91%</a:t>
            </a:r>
            <a:endParaRPr lang="en-US" sz="2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4274" y="1197054"/>
            <a:ext cx="2210157" cy="221015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48464" y="3591282"/>
            <a:ext cx="184177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Classic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15660" y="3909774"/>
            <a:ext cx="67075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Traditional favorites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9854684" y="2117884"/>
            <a:ext cx="1812250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23.68%</a:t>
            </a:r>
            <a:endParaRPr lang="en-US" sz="29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850" y="1197054"/>
            <a:ext cx="2210157" cy="221015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40039" y="3591282"/>
            <a:ext cx="184177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Supreme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7407235" y="3909774"/>
            <a:ext cx="67075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Premium options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2963108" y="5397818"/>
            <a:ext cx="1812250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23.96%</a:t>
            </a:r>
            <a:endParaRPr lang="en-US" sz="29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274" y="4476988"/>
            <a:ext cx="2210157" cy="221015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948464" y="6871216"/>
            <a:ext cx="184177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Chicken</a:t>
            </a:r>
            <a:endParaRPr lang="en-US" sz="1450" dirty="0"/>
          </a:p>
        </p:txBody>
      </p:sp>
      <p:sp>
        <p:nvSpPr>
          <p:cNvPr id="14" name="Text 9"/>
          <p:cNvSpPr/>
          <p:nvPr/>
        </p:nvSpPr>
        <p:spPr>
          <a:xfrm>
            <a:off x="515660" y="7189708"/>
            <a:ext cx="67075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Poultry-based pizzas</a:t>
            </a:r>
            <a:endParaRPr lang="en-US" sz="1150" dirty="0"/>
          </a:p>
        </p:txBody>
      </p:sp>
      <p:sp>
        <p:nvSpPr>
          <p:cNvPr id="15" name="Text 10"/>
          <p:cNvSpPr/>
          <p:nvPr/>
        </p:nvSpPr>
        <p:spPr>
          <a:xfrm>
            <a:off x="9854684" y="5397818"/>
            <a:ext cx="1812250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25.46%</a:t>
            </a:r>
            <a:endParaRPr lang="en-US" sz="29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850" y="4476988"/>
            <a:ext cx="2210157" cy="221015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40039" y="6871216"/>
            <a:ext cx="184177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Veggie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7407235" y="7189708"/>
            <a:ext cx="67075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Plant-based choices</a:t>
            </a:r>
            <a:endParaRPr lang="en-US" sz="1150" dirty="0"/>
          </a:p>
        </p:txBody>
      </p:sp>
      <p:sp>
        <p:nvSpPr>
          <p:cNvPr id="19" name="Text 13"/>
          <p:cNvSpPr/>
          <p:nvPr/>
        </p:nvSpPr>
        <p:spPr>
          <a:xfrm>
            <a:off x="515660" y="7591187"/>
            <a:ext cx="1359908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Balanced distribution across all categories with Classic leading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9228" y="384334"/>
            <a:ext cx="3494842" cy="436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Size Matters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89228" y="1100614"/>
            <a:ext cx="13651944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 distribution by pizza size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228" y="1481376"/>
            <a:ext cx="13651944" cy="747474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542818" y="8986599"/>
            <a:ext cx="139779" cy="139779"/>
          </a:xfrm>
          <a:prstGeom prst="roundRect">
            <a:avLst>
              <a:gd name="adj" fmla="val 13084"/>
            </a:avLst>
          </a:prstGeom>
          <a:solidFill>
            <a:srgbClr val="40320C"/>
          </a:solidFill>
          <a:ln/>
        </p:spPr>
      </p:sp>
      <p:sp>
        <p:nvSpPr>
          <p:cNvPr id="6" name="Text 3"/>
          <p:cNvSpPr/>
          <p:nvPr/>
        </p:nvSpPr>
        <p:spPr>
          <a:xfrm>
            <a:off x="2743557" y="8986599"/>
            <a:ext cx="354092" cy="139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Large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4192667" y="8986599"/>
            <a:ext cx="139779" cy="139779"/>
          </a:xfrm>
          <a:prstGeom prst="roundRect">
            <a:avLst>
              <a:gd name="adj" fmla="val 13084"/>
            </a:avLst>
          </a:prstGeom>
          <a:solidFill>
            <a:srgbClr val="785D17"/>
          </a:solidFill>
          <a:ln/>
        </p:spPr>
      </p:sp>
      <p:sp>
        <p:nvSpPr>
          <p:cNvPr id="8" name="Text 5"/>
          <p:cNvSpPr/>
          <p:nvPr/>
        </p:nvSpPr>
        <p:spPr>
          <a:xfrm>
            <a:off x="4393406" y="8986599"/>
            <a:ext cx="522446" cy="139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Medium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6977539" y="8986599"/>
            <a:ext cx="139779" cy="139779"/>
          </a:xfrm>
          <a:prstGeom prst="roundRect">
            <a:avLst>
              <a:gd name="adj" fmla="val 13084"/>
            </a:avLst>
          </a:prstGeom>
          <a:solidFill>
            <a:srgbClr val="B08821"/>
          </a:solidFill>
          <a:ln/>
        </p:spPr>
      </p:sp>
      <p:sp>
        <p:nvSpPr>
          <p:cNvPr id="10" name="Text 7"/>
          <p:cNvSpPr/>
          <p:nvPr/>
        </p:nvSpPr>
        <p:spPr>
          <a:xfrm>
            <a:off x="7178278" y="8986599"/>
            <a:ext cx="474464" cy="139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Regular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9718715" y="8986599"/>
            <a:ext cx="139779" cy="139779"/>
          </a:xfrm>
          <a:prstGeom prst="roundRect">
            <a:avLst>
              <a:gd name="adj" fmla="val 13084"/>
            </a:avLst>
          </a:prstGeom>
          <a:solidFill>
            <a:srgbClr val="D9AD3A"/>
          </a:solidFill>
          <a:ln/>
        </p:spPr>
      </p:sp>
      <p:sp>
        <p:nvSpPr>
          <p:cNvPr id="12" name="Text 9"/>
          <p:cNvSpPr/>
          <p:nvPr/>
        </p:nvSpPr>
        <p:spPr>
          <a:xfrm>
            <a:off x="9919454" y="8986599"/>
            <a:ext cx="513874" cy="139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X-Large</a:t>
            </a:r>
            <a:endParaRPr lang="en-US" sz="1100" dirty="0"/>
          </a:p>
        </p:txBody>
      </p:sp>
      <p:sp>
        <p:nvSpPr>
          <p:cNvPr id="13" name="Shape 10"/>
          <p:cNvSpPr/>
          <p:nvPr/>
        </p:nvSpPr>
        <p:spPr>
          <a:xfrm>
            <a:off x="11532632" y="8986599"/>
            <a:ext cx="139779" cy="139779"/>
          </a:xfrm>
          <a:prstGeom prst="roundRect">
            <a:avLst>
              <a:gd name="adj" fmla="val 13084"/>
            </a:avLst>
          </a:prstGeom>
          <a:solidFill>
            <a:srgbClr val="E4C472"/>
          </a:solidFill>
          <a:ln/>
        </p:spPr>
      </p:sp>
      <p:sp>
        <p:nvSpPr>
          <p:cNvPr id="14" name="Text 11"/>
          <p:cNvSpPr/>
          <p:nvPr/>
        </p:nvSpPr>
        <p:spPr>
          <a:xfrm>
            <a:off x="11733371" y="8986599"/>
            <a:ext cx="598051" cy="139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XX-Large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698897" y="9440704"/>
            <a:ext cx="13442275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Large pizzas dominate revenue at 45.89%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489228" y="9283541"/>
            <a:ext cx="15240" cy="537924"/>
          </a:xfrm>
          <a:prstGeom prst="rect">
            <a:avLst/>
          </a:prstGeom>
          <a:solidFill>
            <a:srgbClr val="B88E23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8000"/>
            <a:ext cx="72846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Revenue Performers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60408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49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🏆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Thai Chicken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98526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$43,434 revenue leader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260408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494842"/>
            <a:ext cx="3069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🥈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Barbecue Chicken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98526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$42,768 strong second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260408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494842"/>
            <a:ext cx="31606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🥉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California Chicken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98526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$41,410 top three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809411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Classic Deluxe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5342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$38,181 classic choice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62982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Spicy Italian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2982" y="55342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$34,831 heat seeker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58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Underperformers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11648"/>
            <a:ext cx="37459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Bottom 5 by Revenue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363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Brie Carre: $11,588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05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Mediterranean: $15,361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48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Calabrese: $15,735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90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Spinach Supreme: $15,278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325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Soppressata: $15,598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711648"/>
            <a:ext cx="380130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Bottom 5 by Quantity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3363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Brie Carre: 490 units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805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Mediterranean: 934 units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248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Calabrese: 937 units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690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Spinach Supreme: 950 units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1325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Soppressata: 961 units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829895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F3E4BF"/>
          </a:solidFill>
          <a:ln/>
        </p:spPr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173986"/>
            <a:ext cx="283488" cy="226814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1530906" y="6113383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Consider menu optimization or promotional strategies for low performers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7495"/>
            <a:ext cx="76956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Order Volume Champions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84947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Classic Deluxe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2,453 orders - consistent favorite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384947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Barbecue Chicken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2,432 orders - crowd pleaser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384947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Hawaiian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2,422 orders - tropical twist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Pepperoni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2,418 orders - timeless classic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164455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Thai Chicken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2,371 orders - exotic appeal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2025-10-31T11:19:40Z</dcterms:created>
  <dcterms:modified xsi:type="dcterms:W3CDTF">2025-10-31T11:19:40Z</dcterms:modified>
</cp:coreProperties>
</file>